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Averag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6294e95d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6294e95d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6294e95d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36294e95d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36294e95d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36294e95d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6294e95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6294e95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6294e95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6294e95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6294e95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36294e95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6294e95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6294e95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6294e95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36294e95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6294e95d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6294e95d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brew.sh/" TargetMode="External"/><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Development on the Cheap</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Gregory Patmore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1297500" y="393750"/>
            <a:ext cx="70389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I need</a:t>
            </a:r>
            <a:r>
              <a:rPr lang="en-GB"/>
              <a:t>?</a:t>
            </a:r>
            <a:endParaRPr/>
          </a:p>
        </p:txBody>
      </p:sp>
      <p:grpSp>
        <p:nvGrpSpPr>
          <p:cNvPr id="306" name="Google Shape;306;p26"/>
          <p:cNvGrpSpPr/>
          <p:nvPr/>
        </p:nvGrpSpPr>
        <p:grpSpPr>
          <a:xfrm>
            <a:off x="3579875" y="1508125"/>
            <a:ext cx="1324200" cy="1711400"/>
            <a:chOff x="3503675" y="1431925"/>
            <a:chExt cx="1324200" cy="1711400"/>
          </a:xfrm>
        </p:grpSpPr>
        <p:sp>
          <p:nvSpPr>
            <p:cNvPr id="307" name="Google Shape;307;p26"/>
            <p:cNvSpPr/>
            <p:nvPr/>
          </p:nvSpPr>
          <p:spPr>
            <a:xfrm>
              <a:off x="3503675" y="1447425"/>
              <a:ext cx="1324200" cy="169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descr="ollama logo" id="308" name="Google Shape;308;p26"/>
            <p:cNvPicPr preferRelativeResize="0"/>
            <p:nvPr/>
          </p:nvPicPr>
          <p:blipFill rotWithShape="1">
            <a:blip r:embed="rId3">
              <a:alphaModFix/>
            </a:blip>
            <a:srcRect b="0" l="0" r="0" t="0"/>
            <a:stretch/>
          </p:blipFill>
          <p:spPr>
            <a:xfrm>
              <a:off x="3654050" y="1431925"/>
              <a:ext cx="1076700" cy="1522850"/>
            </a:xfrm>
            <a:prstGeom prst="rect">
              <a:avLst/>
            </a:prstGeom>
            <a:noFill/>
            <a:ln cap="flat" cmpd="sng">
              <a:solidFill>
                <a:srgbClr val="E5E7EB"/>
              </a:solidFill>
              <a:prstDash val="solid"/>
              <a:miter lim="8000"/>
              <a:headEnd len="sm" w="sm" type="none"/>
              <a:tailEnd len="sm" w="sm" type="none"/>
            </a:ln>
          </p:spPr>
        </p:pic>
      </p:grpSp>
      <p:sp>
        <p:nvSpPr>
          <p:cNvPr id="309" name="Google Shape;309;p26"/>
          <p:cNvSpPr txBox="1"/>
          <p:nvPr/>
        </p:nvSpPr>
        <p:spPr>
          <a:xfrm>
            <a:off x="2201525" y="3174350"/>
            <a:ext cx="4080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Lato"/>
                <a:ea typeface="Lato"/>
                <a:cs typeface="Lato"/>
                <a:sym typeface="Lato"/>
              </a:rPr>
              <a:t>Ollama</a:t>
            </a:r>
            <a:endParaRPr b="1" sz="1800">
              <a:solidFill>
                <a:schemeClr val="lt1"/>
              </a:solidFill>
              <a:latin typeface="Lato"/>
              <a:ea typeface="Lato"/>
              <a:cs typeface="Lato"/>
              <a:sym typeface="Lato"/>
            </a:endParaRPr>
          </a:p>
          <a:p>
            <a:pPr indent="0" lvl="0" marL="0" rtl="0" algn="ctr">
              <a:spcBef>
                <a:spcPts val="0"/>
              </a:spcBef>
              <a:spcAft>
                <a:spcPts val="0"/>
              </a:spcAft>
              <a:buNone/>
            </a:pPr>
            <a:r>
              <a:rPr lang="en-GB" sz="1300">
                <a:solidFill>
                  <a:schemeClr val="lt1"/>
                </a:solidFill>
              </a:rPr>
              <a:t>Get Up and Running with Large Language Models</a:t>
            </a:r>
            <a:endParaRPr sz="900">
              <a:solidFill>
                <a:schemeClr val="lt1"/>
              </a:solidFill>
              <a:latin typeface="Lato"/>
              <a:ea typeface="Lato"/>
              <a:cs typeface="Lato"/>
              <a:sym typeface="Lato"/>
            </a:endParaRPr>
          </a:p>
        </p:txBody>
      </p:sp>
      <p:sp>
        <p:nvSpPr>
          <p:cNvPr id="310" name="Google Shape;310;p26"/>
          <p:cNvSpPr txBox="1"/>
          <p:nvPr/>
        </p:nvSpPr>
        <p:spPr>
          <a:xfrm>
            <a:off x="3329825" y="3714775"/>
            <a:ext cx="182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solidFill>
                  <a:srgbClr val="1976D2"/>
                </a:solidFill>
                <a:latin typeface="Lato"/>
                <a:ea typeface="Lato"/>
                <a:cs typeface="Lato"/>
                <a:sym typeface="Lato"/>
              </a:rPr>
              <a:t>https://ollama.com/</a:t>
            </a:r>
            <a:endParaRPr sz="1300" u="sng">
              <a:solidFill>
                <a:srgbClr val="1976D2"/>
              </a:solidFill>
              <a:latin typeface="Lato"/>
              <a:ea typeface="Lato"/>
              <a:cs typeface="Lato"/>
              <a:sym typeface="Lato"/>
            </a:endParaRPr>
          </a:p>
        </p:txBody>
      </p:sp>
      <p:sp>
        <p:nvSpPr>
          <p:cNvPr id="311" name="Google Shape;311;p26"/>
          <p:cNvSpPr txBox="1"/>
          <p:nvPr/>
        </p:nvSpPr>
        <p:spPr>
          <a:xfrm>
            <a:off x="2201525" y="1123225"/>
            <a:ext cx="408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Lato"/>
                <a:ea typeface="Lato"/>
                <a:cs typeface="Lato"/>
                <a:sym typeface="Lato"/>
              </a:rPr>
              <a:t>Run LLMs locally</a:t>
            </a:r>
            <a:endParaRPr sz="1300">
              <a:solidFill>
                <a:schemeClr val="lt1"/>
              </a:solidFill>
              <a:latin typeface="Lato"/>
              <a:ea typeface="Lato"/>
              <a:cs typeface="Lato"/>
              <a:sym typeface="Lato"/>
            </a:endParaRPr>
          </a:p>
        </p:txBody>
      </p:sp>
      <p:pic>
        <p:nvPicPr>
          <p:cNvPr id="312" name="Google Shape;312;p26"/>
          <p:cNvPicPr preferRelativeResize="0"/>
          <p:nvPr/>
        </p:nvPicPr>
        <p:blipFill>
          <a:blip r:embed="rId4">
            <a:alphaModFix/>
          </a:blip>
          <a:stretch>
            <a:fillRect/>
          </a:stretch>
        </p:blipFill>
        <p:spPr>
          <a:xfrm>
            <a:off x="3787675" y="4099675"/>
            <a:ext cx="908600" cy="90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1297500" y="393750"/>
            <a:ext cx="70389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I need</a:t>
            </a:r>
            <a:r>
              <a:rPr lang="en-GB"/>
              <a:t>?</a:t>
            </a:r>
            <a:endParaRPr/>
          </a:p>
        </p:txBody>
      </p:sp>
      <p:sp>
        <p:nvSpPr>
          <p:cNvPr id="318" name="Google Shape;318;p27"/>
          <p:cNvSpPr txBox="1"/>
          <p:nvPr/>
        </p:nvSpPr>
        <p:spPr>
          <a:xfrm>
            <a:off x="2400750" y="2845400"/>
            <a:ext cx="408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Lato"/>
                <a:ea typeface="Lato"/>
                <a:cs typeface="Lato"/>
                <a:sym typeface="Lato"/>
              </a:rPr>
              <a:t>Python</a:t>
            </a:r>
            <a:endParaRPr b="1" sz="1800">
              <a:solidFill>
                <a:schemeClr val="lt1"/>
              </a:solidFill>
              <a:latin typeface="Lato"/>
              <a:ea typeface="Lato"/>
              <a:cs typeface="Lato"/>
              <a:sym typeface="Lato"/>
            </a:endParaRPr>
          </a:p>
          <a:p>
            <a:pPr indent="0" lvl="0" marL="0" rtl="0" algn="ctr">
              <a:spcBef>
                <a:spcPts val="0"/>
              </a:spcBef>
              <a:spcAft>
                <a:spcPts val="0"/>
              </a:spcAft>
              <a:buNone/>
            </a:pPr>
            <a:r>
              <a:rPr lang="en-GB" sz="1300">
                <a:solidFill>
                  <a:schemeClr val="lt1"/>
                </a:solidFill>
              </a:rPr>
              <a:t>Python is a programming language that lets you work quickly and integrate systems more effectively</a:t>
            </a:r>
            <a:endParaRPr sz="1300">
              <a:solidFill>
                <a:schemeClr val="lt1"/>
              </a:solidFill>
            </a:endParaRPr>
          </a:p>
        </p:txBody>
      </p:sp>
      <p:sp>
        <p:nvSpPr>
          <p:cNvPr id="319" name="Google Shape;319;p27"/>
          <p:cNvSpPr txBox="1"/>
          <p:nvPr/>
        </p:nvSpPr>
        <p:spPr>
          <a:xfrm>
            <a:off x="3220350" y="3707300"/>
            <a:ext cx="2441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solidFill>
                  <a:srgbClr val="1976D2"/>
                </a:solidFill>
                <a:latin typeface="Lato"/>
                <a:ea typeface="Lato"/>
                <a:cs typeface="Lato"/>
                <a:sym typeface="Lato"/>
              </a:rPr>
              <a:t>xhttps://www.python.org/</a:t>
            </a:r>
            <a:endParaRPr sz="1300" u="sng">
              <a:solidFill>
                <a:srgbClr val="1976D2"/>
              </a:solidFill>
              <a:latin typeface="Lato"/>
              <a:ea typeface="Lato"/>
              <a:cs typeface="Lato"/>
              <a:sym typeface="Lato"/>
            </a:endParaRPr>
          </a:p>
        </p:txBody>
      </p:sp>
      <p:pic>
        <p:nvPicPr>
          <p:cNvPr id="320" name="Google Shape;320;p27"/>
          <p:cNvPicPr preferRelativeResize="0"/>
          <p:nvPr/>
        </p:nvPicPr>
        <p:blipFill>
          <a:blip r:embed="rId3">
            <a:alphaModFix/>
          </a:blip>
          <a:stretch>
            <a:fillRect/>
          </a:stretch>
        </p:blipFill>
        <p:spPr>
          <a:xfrm>
            <a:off x="2400750" y="1787288"/>
            <a:ext cx="4342501" cy="1227875"/>
          </a:xfrm>
          <a:prstGeom prst="rect">
            <a:avLst/>
          </a:prstGeom>
          <a:noFill/>
          <a:ln>
            <a:noFill/>
          </a:ln>
        </p:spPr>
      </p:pic>
      <p:sp>
        <p:nvSpPr>
          <p:cNvPr id="321" name="Google Shape;321;p27"/>
          <p:cNvSpPr txBox="1"/>
          <p:nvPr/>
        </p:nvSpPr>
        <p:spPr>
          <a:xfrm>
            <a:off x="2400750" y="1285850"/>
            <a:ext cx="408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Lato"/>
                <a:ea typeface="Lato"/>
                <a:cs typeface="Lato"/>
                <a:sym typeface="Lato"/>
              </a:rPr>
              <a:t>Glue the pieces together</a:t>
            </a:r>
            <a:endParaRPr sz="1300">
              <a:solidFill>
                <a:schemeClr val="lt1"/>
              </a:solidFill>
              <a:latin typeface="Lato"/>
              <a:ea typeface="Lato"/>
              <a:cs typeface="Lato"/>
              <a:sym typeface="Lato"/>
            </a:endParaRPr>
          </a:p>
        </p:txBody>
      </p:sp>
      <p:pic>
        <p:nvPicPr>
          <p:cNvPr id="322" name="Google Shape;322;p27"/>
          <p:cNvPicPr preferRelativeResize="0"/>
          <p:nvPr/>
        </p:nvPicPr>
        <p:blipFill>
          <a:blip r:embed="rId4">
            <a:alphaModFix/>
          </a:blip>
          <a:stretch>
            <a:fillRect/>
          </a:stretch>
        </p:blipFill>
        <p:spPr>
          <a:xfrm>
            <a:off x="4010250" y="4092200"/>
            <a:ext cx="861900" cy="86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Demonstration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1068900" y="8355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Chat</a:t>
            </a:r>
            <a:endParaRPr/>
          </a:p>
        </p:txBody>
      </p:sp>
      <p:sp>
        <p:nvSpPr>
          <p:cNvPr id="333" name="Google Shape;333;p29"/>
          <p:cNvSpPr txBox="1"/>
          <p:nvPr>
            <p:ph type="title"/>
          </p:nvPr>
        </p:nvSpPr>
        <p:spPr>
          <a:xfrm>
            <a:off x="1297500" y="39489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coming!</a:t>
            </a:r>
            <a:endParaRPr/>
          </a:p>
        </p:txBody>
      </p:sp>
      <p:sp>
        <p:nvSpPr>
          <p:cNvPr id="334" name="Google Shape;334;p29"/>
          <p:cNvSpPr txBox="1"/>
          <p:nvPr/>
        </p:nvSpPr>
        <p:spPr>
          <a:xfrm>
            <a:off x="2602500" y="1695225"/>
            <a:ext cx="460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u="sng">
                <a:solidFill>
                  <a:srgbClr val="1976D2"/>
                </a:solidFill>
                <a:latin typeface="Lato"/>
                <a:ea typeface="Lato"/>
                <a:cs typeface="Lato"/>
                <a:sym typeface="Lato"/>
              </a:rPr>
              <a:t>gregorypatmore+poly@gmail.com</a:t>
            </a:r>
            <a:endParaRPr sz="1300" u="sng">
              <a:solidFill>
                <a:srgbClr val="1976D2"/>
              </a:solidFill>
              <a:latin typeface="Lato"/>
              <a:ea typeface="Lato"/>
              <a:cs typeface="Lato"/>
              <a:sym typeface="Lato"/>
            </a:endParaRPr>
          </a:p>
        </p:txBody>
      </p:sp>
      <p:sp>
        <p:nvSpPr>
          <p:cNvPr id="335" name="Google Shape;335;p29"/>
          <p:cNvSpPr txBox="1"/>
          <p:nvPr/>
        </p:nvSpPr>
        <p:spPr>
          <a:xfrm>
            <a:off x="1579475" y="1695225"/>
            <a:ext cx="1192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Ask me stuff</a:t>
            </a:r>
            <a:endParaRPr sz="1300">
              <a:solidFill>
                <a:schemeClr val="lt1"/>
              </a:solidFill>
              <a:latin typeface="Lato"/>
              <a:ea typeface="Lato"/>
              <a:cs typeface="Lato"/>
              <a:sym typeface="Lato"/>
            </a:endParaRPr>
          </a:p>
        </p:txBody>
      </p:sp>
      <p:sp>
        <p:nvSpPr>
          <p:cNvPr id="336" name="Google Shape;336;p29"/>
          <p:cNvSpPr txBox="1"/>
          <p:nvPr/>
        </p:nvSpPr>
        <p:spPr>
          <a:xfrm>
            <a:off x="2013350" y="2644050"/>
            <a:ext cx="460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u="sng">
                <a:solidFill>
                  <a:srgbClr val="1976D2"/>
                </a:solidFill>
                <a:latin typeface="Lato"/>
                <a:ea typeface="Lato"/>
                <a:cs typeface="Lato"/>
                <a:sym typeface="Lato"/>
              </a:rPr>
              <a:t>https://github.com/gregorypatmore/poly-symposium</a:t>
            </a:r>
            <a:endParaRPr sz="1300" u="sng">
              <a:solidFill>
                <a:srgbClr val="1976D2"/>
              </a:solidFill>
              <a:latin typeface="Lato"/>
              <a:ea typeface="Lato"/>
              <a:cs typeface="Lato"/>
              <a:sym typeface="Lato"/>
            </a:endParaRPr>
          </a:p>
        </p:txBody>
      </p:sp>
      <p:sp>
        <p:nvSpPr>
          <p:cNvPr id="337" name="Google Shape;337;p29"/>
          <p:cNvSpPr txBox="1"/>
          <p:nvPr/>
        </p:nvSpPr>
        <p:spPr>
          <a:xfrm>
            <a:off x="665075" y="2644050"/>
            <a:ext cx="158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Get all the things</a:t>
            </a:r>
            <a:endParaRPr sz="1300">
              <a:solidFill>
                <a:schemeClr val="lt1"/>
              </a:solidFill>
              <a:latin typeface="Lato"/>
              <a:ea typeface="Lato"/>
              <a:cs typeface="Lato"/>
              <a:sym typeface="Lato"/>
            </a:endParaRPr>
          </a:p>
        </p:txBody>
      </p:sp>
      <p:pic>
        <p:nvPicPr>
          <p:cNvPr id="338" name="Google Shape;338;p29"/>
          <p:cNvPicPr preferRelativeResize="0"/>
          <p:nvPr/>
        </p:nvPicPr>
        <p:blipFill>
          <a:blip r:embed="rId3">
            <a:alphaModFix/>
          </a:blip>
          <a:stretch>
            <a:fillRect/>
          </a:stretch>
        </p:blipFill>
        <p:spPr>
          <a:xfrm>
            <a:off x="552425" y="1695225"/>
            <a:ext cx="798450" cy="798450"/>
          </a:xfrm>
          <a:prstGeom prst="rect">
            <a:avLst/>
          </a:prstGeom>
          <a:noFill/>
          <a:ln>
            <a:noFill/>
          </a:ln>
        </p:spPr>
      </p:pic>
      <p:pic>
        <p:nvPicPr>
          <p:cNvPr id="339" name="Google Shape;339;p29"/>
          <p:cNvPicPr preferRelativeResize="0"/>
          <p:nvPr/>
        </p:nvPicPr>
        <p:blipFill>
          <a:blip r:embed="rId4">
            <a:alphaModFix/>
          </a:blip>
          <a:stretch>
            <a:fillRect/>
          </a:stretch>
        </p:blipFill>
        <p:spPr>
          <a:xfrm>
            <a:off x="6161650" y="2405840"/>
            <a:ext cx="744988" cy="7449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Who are you?</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What do you mean AI?</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0" y="2748575"/>
            <a:ext cx="3996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How much is this gonna cost me?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Can you show me?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Can we talk about this?</a:t>
            </a:r>
            <a:endParaRPr sz="1800">
              <a:solidFill>
                <a:srgbClr val="CACACA"/>
              </a:solidFill>
              <a:latin typeface="Average"/>
              <a:ea typeface="Average"/>
              <a:cs typeface="Average"/>
              <a:sym typeface="Average"/>
            </a:endParaRPr>
          </a:p>
        </p:txBody>
      </p:sp>
      <p:sp>
        <p:nvSpPr>
          <p:cNvPr id="240" name="Google Shape;240;p18"/>
          <p:cNvSpPr txBox="1"/>
          <p:nvPr/>
        </p:nvSpPr>
        <p:spPr>
          <a:xfrm>
            <a:off x="1294301" y="1772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Who Am I?</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Am I?</a:t>
            </a:r>
            <a:endParaRPr/>
          </a:p>
        </p:txBody>
      </p:sp>
      <p:sp>
        <p:nvSpPr>
          <p:cNvPr id="246" name="Google Shape;246;p19"/>
          <p:cNvSpPr txBox="1"/>
          <p:nvPr>
            <p:ph idx="1" type="body"/>
          </p:nvPr>
        </p:nvSpPr>
        <p:spPr>
          <a:xfrm>
            <a:off x="1297500" y="1186550"/>
            <a:ext cx="4592700" cy="16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 am a…</a:t>
            </a:r>
            <a:endParaRPr b="1"/>
          </a:p>
          <a:p>
            <a:pPr indent="-311150" lvl="0" marL="457200" rtl="0" algn="l">
              <a:spcBef>
                <a:spcPts val="1600"/>
              </a:spcBef>
              <a:spcAft>
                <a:spcPts val="0"/>
              </a:spcAft>
              <a:buSzPts val="1300"/>
              <a:buChar char="●"/>
            </a:pPr>
            <a:r>
              <a:rPr lang="en-GB"/>
              <a:t>Technologist</a:t>
            </a:r>
            <a:endParaRPr/>
          </a:p>
          <a:p>
            <a:pPr indent="-311150" lvl="0" marL="457200" rtl="0" algn="l">
              <a:spcBef>
                <a:spcPts val="0"/>
              </a:spcBef>
              <a:spcAft>
                <a:spcPts val="0"/>
              </a:spcAft>
              <a:buSzPts val="1300"/>
              <a:buChar char="●"/>
            </a:pPr>
            <a:r>
              <a:rPr lang="en-GB"/>
              <a:t>Consultant</a:t>
            </a:r>
            <a:endParaRPr/>
          </a:p>
          <a:p>
            <a:pPr indent="-311150" lvl="0" marL="457200" rtl="0" algn="l">
              <a:spcBef>
                <a:spcPts val="0"/>
              </a:spcBef>
              <a:spcAft>
                <a:spcPts val="0"/>
              </a:spcAft>
              <a:buSzPts val="1300"/>
              <a:buChar char="●"/>
            </a:pPr>
            <a:r>
              <a:rPr lang="en-GB"/>
              <a:t>Director of Reliability Practice @ Cognizant Technology Solutions</a:t>
            </a:r>
            <a:endParaRPr/>
          </a:p>
          <a:p>
            <a:pPr indent="-311150" lvl="0" marL="457200" rtl="0" algn="l">
              <a:spcBef>
                <a:spcPts val="0"/>
              </a:spcBef>
              <a:spcAft>
                <a:spcPts val="0"/>
              </a:spcAft>
              <a:buSzPts val="1300"/>
              <a:buChar char="●"/>
            </a:pPr>
            <a:r>
              <a:rPr lang="en-GB"/>
              <a:t>Proud Father of a Poly Ingenuity Student</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7" name="Google Shape;247;p19"/>
          <p:cNvSpPr txBox="1"/>
          <p:nvPr>
            <p:ph idx="1" type="body"/>
          </p:nvPr>
        </p:nvSpPr>
        <p:spPr>
          <a:xfrm>
            <a:off x="1297500" y="3253850"/>
            <a:ext cx="2893500" cy="168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Casual Video Gaming</a:t>
            </a:r>
            <a:endParaRPr/>
          </a:p>
          <a:p>
            <a:pPr indent="-311150" lvl="0" marL="457200" rtl="0" algn="l">
              <a:spcBef>
                <a:spcPts val="0"/>
              </a:spcBef>
              <a:spcAft>
                <a:spcPts val="0"/>
              </a:spcAft>
              <a:buSzPts val="1300"/>
              <a:buChar char="●"/>
            </a:pPr>
            <a:r>
              <a:rPr lang="en-GB"/>
              <a:t>Real Money Gaming</a:t>
            </a:r>
            <a:endParaRPr/>
          </a:p>
          <a:p>
            <a:pPr indent="-311150" lvl="0" marL="457200" rtl="0" algn="l">
              <a:spcBef>
                <a:spcPts val="0"/>
              </a:spcBef>
              <a:spcAft>
                <a:spcPts val="0"/>
              </a:spcAft>
              <a:buSzPts val="1300"/>
              <a:buChar char="●"/>
            </a:pPr>
            <a:r>
              <a:rPr lang="en-GB"/>
              <a:t>Content Analytics</a:t>
            </a:r>
            <a:endParaRPr/>
          </a:p>
          <a:p>
            <a:pPr indent="-311150" lvl="0" marL="457200" rtl="0" algn="l">
              <a:spcBef>
                <a:spcPts val="0"/>
              </a:spcBef>
              <a:spcAft>
                <a:spcPts val="0"/>
              </a:spcAft>
              <a:buSzPts val="1300"/>
              <a:buChar char="●"/>
            </a:pPr>
            <a:r>
              <a:rPr lang="en-GB"/>
              <a:t>Media Streaming</a:t>
            </a:r>
            <a:endParaRPr/>
          </a:p>
          <a:p>
            <a:pPr indent="-311150" lvl="0" marL="457200" rtl="0" algn="l">
              <a:spcBef>
                <a:spcPts val="0"/>
              </a:spcBef>
              <a:spcAft>
                <a:spcPts val="0"/>
              </a:spcAft>
              <a:buSzPts val="1300"/>
              <a:buChar char="●"/>
            </a:pPr>
            <a:r>
              <a:rPr lang="en-GB"/>
              <a:t>Banking/ Financial Services</a:t>
            </a:r>
            <a:endParaRPr/>
          </a:p>
          <a:p>
            <a:pPr indent="-311150" lvl="0" marL="457200" rtl="0" algn="l">
              <a:spcBef>
                <a:spcPts val="0"/>
              </a:spcBef>
              <a:spcAft>
                <a:spcPts val="0"/>
              </a:spcAft>
              <a:buSzPts val="1300"/>
              <a:buChar char="●"/>
            </a:pPr>
            <a:r>
              <a:rPr lang="en-GB"/>
              <a:t>Stock Markets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8" name="Google Shape;248;p19"/>
          <p:cNvSpPr txBox="1"/>
          <p:nvPr>
            <p:ph idx="1" type="body"/>
          </p:nvPr>
        </p:nvSpPr>
        <p:spPr>
          <a:xfrm>
            <a:off x="3744150" y="3253850"/>
            <a:ext cx="2515200" cy="168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Airline/Travel</a:t>
            </a:r>
            <a:endParaRPr/>
          </a:p>
          <a:p>
            <a:pPr indent="-311150" lvl="0" marL="457200" rtl="0" algn="l">
              <a:spcBef>
                <a:spcPts val="0"/>
              </a:spcBef>
              <a:spcAft>
                <a:spcPts val="0"/>
              </a:spcAft>
              <a:buSzPts val="1300"/>
              <a:buChar char="●"/>
            </a:pPr>
            <a:r>
              <a:rPr lang="en-GB"/>
              <a:t>Healthcare</a:t>
            </a:r>
            <a:endParaRPr/>
          </a:p>
          <a:p>
            <a:pPr indent="-311150" lvl="0" marL="457200" rtl="0" algn="l">
              <a:spcBef>
                <a:spcPts val="0"/>
              </a:spcBef>
              <a:spcAft>
                <a:spcPts val="0"/>
              </a:spcAft>
              <a:buSzPts val="1300"/>
              <a:buChar char="●"/>
            </a:pPr>
            <a:r>
              <a:rPr lang="en-GB"/>
              <a:t>Insurance</a:t>
            </a:r>
            <a:endParaRPr/>
          </a:p>
          <a:p>
            <a:pPr indent="-311150" lvl="0" marL="457200" rtl="0" algn="l">
              <a:spcBef>
                <a:spcPts val="0"/>
              </a:spcBef>
              <a:spcAft>
                <a:spcPts val="0"/>
              </a:spcAft>
              <a:buSzPts val="1300"/>
              <a:buChar char="●"/>
            </a:pPr>
            <a:r>
              <a:rPr lang="en-GB"/>
              <a:t>Restaurant/Hospitality</a:t>
            </a:r>
            <a:endParaRPr/>
          </a:p>
          <a:p>
            <a:pPr indent="-311150" lvl="0" marL="457200" rtl="0" algn="l">
              <a:spcBef>
                <a:spcPts val="0"/>
              </a:spcBef>
              <a:spcAft>
                <a:spcPts val="0"/>
              </a:spcAft>
              <a:buSzPts val="1300"/>
              <a:buChar char="●"/>
            </a:pPr>
            <a:r>
              <a:rPr lang="en-GB"/>
              <a:t>Retail</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9" name="Google Shape;249;p19"/>
          <p:cNvPicPr preferRelativeResize="0"/>
          <p:nvPr/>
        </p:nvPicPr>
        <p:blipFill>
          <a:blip r:embed="rId3">
            <a:alphaModFix/>
          </a:blip>
          <a:stretch>
            <a:fillRect/>
          </a:stretch>
        </p:blipFill>
        <p:spPr>
          <a:xfrm>
            <a:off x="6795050" y="209875"/>
            <a:ext cx="2009200" cy="2009200"/>
          </a:xfrm>
          <a:prstGeom prst="rect">
            <a:avLst/>
          </a:prstGeom>
          <a:noFill/>
          <a:ln>
            <a:noFill/>
          </a:ln>
        </p:spPr>
      </p:pic>
      <p:sp>
        <p:nvSpPr>
          <p:cNvPr id="250" name="Google Shape;250;p19"/>
          <p:cNvSpPr txBox="1"/>
          <p:nvPr>
            <p:ph idx="1" type="body"/>
          </p:nvPr>
        </p:nvSpPr>
        <p:spPr>
          <a:xfrm>
            <a:off x="6614575" y="2281650"/>
            <a:ext cx="2236200" cy="168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A4C2F4"/>
              </a:buClr>
              <a:buSzPts val="1000"/>
              <a:buChar char="●"/>
            </a:pPr>
            <a:r>
              <a:rPr lang="en-GB" sz="1000">
                <a:solidFill>
                  <a:srgbClr val="A4C2F4"/>
                </a:solidFill>
              </a:rPr>
              <a:t>P</a:t>
            </a:r>
            <a:r>
              <a:rPr lang="en-GB" sz="1000">
                <a:solidFill>
                  <a:srgbClr val="A4C2F4"/>
                </a:solidFill>
              </a:rPr>
              <a:t>eople call me  ‘grep’</a:t>
            </a:r>
            <a:endParaRPr sz="1000">
              <a:solidFill>
                <a:srgbClr val="A4C2F4"/>
              </a:solidFill>
            </a:endParaRPr>
          </a:p>
          <a:p>
            <a:pPr indent="-292100" lvl="0" marL="457200" rtl="0" algn="l">
              <a:spcBef>
                <a:spcPts val="0"/>
              </a:spcBef>
              <a:spcAft>
                <a:spcPts val="0"/>
              </a:spcAft>
              <a:buClr>
                <a:srgbClr val="A4C2F4"/>
              </a:buClr>
              <a:buSzPts val="1000"/>
              <a:buChar char="●"/>
            </a:pPr>
            <a:r>
              <a:rPr lang="en-GB" sz="1000">
                <a:solidFill>
                  <a:srgbClr val="A4C2F4"/>
                </a:solidFill>
              </a:rPr>
              <a:t>Interested in Tech, Anime, Video Games, Weird Skills, Sneakers, and Collecting Playing Cards</a:t>
            </a:r>
            <a:endParaRPr sz="1000">
              <a:solidFill>
                <a:srgbClr val="A4C2F4"/>
              </a:solidFill>
            </a:endParaRPr>
          </a:p>
          <a:p>
            <a:pPr indent="-292100" lvl="0" marL="457200" rtl="0" algn="l">
              <a:spcBef>
                <a:spcPts val="0"/>
              </a:spcBef>
              <a:spcAft>
                <a:spcPts val="0"/>
              </a:spcAft>
              <a:buClr>
                <a:srgbClr val="A4C2F4"/>
              </a:buClr>
              <a:buSzPts val="1000"/>
              <a:buChar char="●"/>
            </a:pPr>
            <a:r>
              <a:rPr lang="en-GB" sz="1000">
                <a:solidFill>
                  <a:srgbClr val="A4C2F4"/>
                </a:solidFill>
              </a:rPr>
              <a:t>Life Goal is to open a video game company</a:t>
            </a:r>
            <a:endParaRPr sz="1000">
              <a:solidFill>
                <a:srgbClr val="A4C2F4"/>
              </a:solidFill>
            </a:endParaRPr>
          </a:p>
          <a:p>
            <a:pPr indent="-292100" lvl="0" marL="457200" rtl="0" algn="l">
              <a:spcBef>
                <a:spcPts val="0"/>
              </a:spcBef>
              <a:spcAft>
                <a:spcPts val="0"/>
              </a:spcAft>
              <a:buClr>
                <a:srgbClr val="A4C2F4"/>
              </a:buClr>
              <a:buSzPts val="1000"/>
              <a:buChar char="●"/>
            </a:pPr>
            <a:r>
              <a:rPr lang="en-GB" sz="1000">
                <a:solidFill>
                  <a:srgbClr val="A4C2F4"/>
                </a:solidFill>
              </a:rPr>
              <a:t>Married for 16yrs</a:t>
            </a:r>
            <a:endParaRPr sz="1000">
              <a:solidFill>
                <a:srgbClr val="A4C2F4"/>
              </a:solidFill>
            </a:endParaRPr>
          </a:p>
          <a:p>
            <a:pPr indent="0" lvl="0" marL="45720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251" name="Google Shape;251;p19"/>
          <p:cNvSpPr txBox="1"/>
          <p:nvPr/>
        </p:nvSpPr>
        <p:spPr>
          <a:xfrm>
            <a:off x="1297500" y="29323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300">
                <a:solidFill>
                  <a:schemeClr val="lt1"/>
                </a:solidFill>
                <a:latin typeface="Lato"/>
                <a:ea typeface="Lato"/>
                <a:cs typeface="Lato"/>
                <a:sym typeface="Lato"/>
              </a:rPr>
              <a:t>20+ years Industry Experience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754100" y="16955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do you know about AI?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you mean AI?</a:t>
            </a:r>
            <a:endParaRPr/>
          </a:p>
        </p:txBody>
      </p:sp>
      <p:sp>
        <p:nvSpPr>
          <p:cNvPr id="262" name="Google Shape;262;p21"/>
          <p:cNvSpPr txBox="1"/>
          <p:nvPr/>
        </p:nvSpPr>
        <p:spPr>
          <a:xfrm>
            <a:off x="1380775" y="1123400"/>
            <a:ext cx="365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63" name="Google Shape;263;p21"/>
          <p:cNvSpPr txBox="1"/>
          <p:nvPr/>
        </p:nvSpPr>
        <p:spPr>
          <a:xfrm>
            <a:off x="1380775" y="1078950"/>
            <a:ext cx="5981700" cy="3763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Machine Learning</a:t>
            </a:r>
            <a:r>
              <a:rPr lang="en-GB" sz="1300">
                <a:solidFill>
                  <a:schemeClr val="lt1"/>
                </a:solidFill>
                <a:latin typeface="Lato"/>
                <a:ea typeface="Lato"/>
                <a:cs typeface="Lato"/>
                <a:sym typeface="Lato"/>
              </a:rPr>
              <a:t>: </a:t>
            </a:r>
            <a:r>
              <a:rPr lang="en-GB" sz="1050">
                <a:solidFill>
                  <a:schemeClr val="lt1"/>
                </a:solidFill>
                <a:latin typeface="Lato"/>
                <a:ea typeface="Lato"/>
                <a:cs typeface="Lato"/>
                <a:sym typeface="Lato"/>
              </a:rPr>
              <a:t>This type of AI focuses on enabling systems to learn from data without being explicitly programmed. It involves algorithms that can improve their performance over time as they are exposed to more data (ML)</a:t>
            </a:r>
            <a:endParaRPr sz="105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b="1" lang="en-GB" sz="1300">
                <a:solidFill>
                  <a:srgbClr val="9BC5E9"/>
                </a:solidFill>
                <a:latin typeface="Lato"/>
                <a:ea typeface="Lato"/>
                <a:cs typeface="Lato"/>
                <a:sym typeface="Lato"/>
              </a:rPr>
              <a:t>Natural Language Processing: </a:t>
            </a:r>
            <a:r>
              <a:rPr lang="en-GB" sz="1300">
                <a:solidFill>
                  <a:schemeClr val="lt1"/>
                </a:solidFill>
                <a:latin typeface="Lato"/>
                <a:ea typeface="Lato"/>
                <a:cs typeface="Lato"/>
                <a:sym typeface="Lato"/>
              </a:rPr>
              <a:t> </a:t>
            </a:r>
            <a:r>
              <a:rPr lang="en-GB" sz="1050">
                <a:solidFill>
                  <a:srgbClr val="A4C2F4"/>
                </a:solidFill>
                <a:latin typeface="Lato"/>
                <a:ea typeface="Lato"/>
                <a:cs typeface="Lato"/>
                <a:sym typeface="Lato"/>
              </a:rPr>
              <a:t>This field focuses on enabling computers to understand, interpret, and generate human language. It enables applications like translation, sentiment analysis, and voice-activated assistants (GenAI)</a:t>
            </a:r>
            <a:endParaRPr sz="1050">
              <a:solidFill>
                <a:srgbClr val="A4C2F4"/>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Computer Vision:</a:t>
            </a:r>
            <a:r>
              <a:rPr lang="en-GB" sz="1300">
                <a:solidFill>
                  <a:schemeClr val="lt1"/>
                </a:solidFill>
                <a:latin typeface="Lato"/>
                <a:ea typeface="Lato"/>
                <a:cs typeface="Lato"/>
                <a:sym typeface="Lato"/>
              </a:rPr>
              <a:t> </a:t>
            </a:r>
            <a:r>
              <a:rPr lang="en-GB" sz="1050">
                <a:solidFill>
                  <a:schemeClr val="lt1"/>
                </a:solidFill>
                <a:latin typeface="Lato"/>
                <a:ea typeface="Lato"/>
                <a:cs typeface="Lato"/>
                <a:sym typeface="Lato"/>
              </a:rPr>
              <a:t>This area enables AI to "see" and interpret images and videos. It involves algorithms that can analyze visual data to identify objects, recognize patterns, and understand scenes</a:t>
            </a:r>
            <a:endParaRPr sz="105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Robotics: </a:t>
            </a:r>
            <a:r>
              <a:rPr lang="en-GB" sz="1050">
                <a:solidFill>
                  <a:schemeClr val="lt1"/>
                </a:solidFill>
                <a:latin typeface="Lato"/>
                <a:ea typeface="Lato"/>
                <a:cs typeface="Lato"/>
                <a:sym typeface="Lato"/>
              </a:rPr>
              <a:t>This field combines AI with physical machines, allowing AI to interact with the physical world. AI-powered robots can gather data from their surroundings, recognize objects, and perform specific tasks</a:t>
            </a:r>
            <a:endParaRPr sz="1050">
              <a:solidFill>
                <a:schemeClr val="lt1"/>
              </a:solidFill>
              <a:latin typeface="Lato"/>
              <a:ea typeface="Lato"/>
              <a:cs typeface="Lato"/>
              <a:sym typeface="Lato"/>
            </a:endParaRPr>
          </a:p>
          <a:p>
            <a:pPr indent="0" lvl="0" marL="457200" rtl="0" algn="l">
              <a:spcBef>
                <a:spcPts val="0"/>
              </a:spcBef>
              <a:spcAft>
                <a:spcPts val="0"/>
              </a:spcAft>
              <a:buNone/>
            </a:pPr>
            <a:r>
              <a:t/>
            </a:r>
            <a:endParaRPr sz="105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Expert Systems: </a:t>
            </a:r>
            <a:r>
              <a:rPr lang="en-GB" sz="1050">
                <a:solidFill>
                  <a:schemeClr val="lt1"/>
                </a:solidFill>
                <a:latin typeface="Lato"/>
                <a:ea typeface="Lato"/>
                <a:cs typeface="Lato"/>
                <a:sym typeface="Lato"/>
              </a:rPr>
              <a:t>These systems are designed to mimic the reasoning and decision-making of human experts in a specific domain. They are often used when organizations need to make decisions based on specialized knowledge (usually GenAI RAG)</a:t>
            </a:r>
            <a:endParaRPr sz="105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WTF is GenAI?</a:t>
            </a:r>
            <a:endParaRPr/>
          </a:p>
        </p:txBody>
      </p:sp>
      <p:sp>
        <p:nvSpPr>
          <p:cNvPr id="269" name="Google Shape;269;p22"/>
          <p:cNvSpPr txBox="1"/>
          <p:nvPr/>
        </p:nvSpPr>
        <p:spPr>
          <a:xfrm>
            <a:off x="1380775" y="1123400"/>
            <a:ext cx="365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70" name="Google Shape;270;p22"/>
          <p:cNvSpPr txBox="1"/>
          <p:nvPr/>
        </p:nvSpPr>
        <p:spPr>
          <a:xfrm>
            <a:off x="1380775" y="913850"/>
            <a:ext cx="65967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Generative AI (GenAI) is a type of artificial intelligence (AI) that can create new content, like text, images, video, audio, or even code, based on patterns it has learned from data. It differs from other AI systems because it can generate entirely new content rather than just retrieve or manipulate existing informatio</a:t>
            </a:r>
            <a:r>
              <a:rPr lang="en-GB" sz="1350">
                <a:solidFill>
                  <a:schemeClr val="lt1"/>
                </a:solidFill>
                <a:latin typeface="Lato"/>
                <a:ea typeface="Lato"/>
                <a:cs typeface="Lato"/>
                <a:sym typeface="Lato"/>
              </a:rPr>
              <a:t>n.</a:t>
            </a:r>
            <a:endParaRPr sz="1300">
              <a:solidFill>
                <a:schemeClr val="lt1"/>
              </a:solidFill>
              <a:latin typeface="Lato"/>
              <a:ea typeface="Lato"/>
              <a:cs typeface="Lato"/>
              <a:sym typeface="Lato"/>
            </a:endParaRPr>
          </a:p>
        </p:txBody>
      </p:sp>
      <p:sp>
        <p:nvSpPr>
          <p:cNvPr id="271" name="Google Shape;271;p22"/>
          <p:cNvSpPr txBox="1"/>
          <p:nvPr/>
        </p:nvSpPr>
        <p:spPr>
          <a:xfrm>
            <a:off x="1425225" y="1860000"/>
            <a:ext cx="6596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Terms: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rgbClr val="A4C2F4"/>
                </a:solidFill>
                <a:latin typeface="Lato"/>
                <a:ea typeface="Lato"/>
                <a:cs typeface="Lato"/>
                <a:sym typeface="Lato"/>
              </a:rPr>
              <a:t>Large Language Model (LLM) </a:t>
            </a:r>
            <a:r>
              <a:rPr lang="en-GB" sz="1200">
                <a:solidFill>
                  <a:schemeClr val="lt1"/>
                </a:solidFill>
                <a:latin typeface="Lato"/>
                <a:ea typeface="Lato"/>
                <a:cs typeface="Lato"/>
                <a:sym typeface="Lato"/>
              </a:rPr>
              <a:t>– Large Language Models (LLMs) are artificial intelligence systems specifically designed to understand, generate, and interact with human language on a </a:t>
            </a:r>
            <a:r>
              <a:rPr i="1" lang="en-GB" sz="1200">
                <a:solidFill>
                  <a:schemeClr val="lt1"/>
                </a:solidFill>
                <a:latin typeface="Lato"/>
                <a:ea typeface="Lato"/>
                <a:cs typeface="Lato"/>
                <a:sym typeface="Lato"/>
              </a:rPr>
              <a:t>large</a:t>
            </a:r>
            <a:r>
              <a:rPr lang="en-GB" sz="1200">
                <a:solidFill>
                  <a:schemeClr val="lt1"/>
                </a:solidFill>
                <a:latin typeface="Lato"/>
                <a:ea typeface="Lato"/>
                <a:cs typeface="Lato"/>
                <a:sym typeface="Lato"/>
              </a:rPr>
              <a:t> scale.</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rgbClr val="A4C2F4"/>
                </a:solidFill>
                <a:latin typeface="Lato"/>
                <a:ea typeface="Lato"/>
                <a:cs typeface="Lato"/>
                <a:sym typeface="Lato"/>
              </a:rPr>
              <a:t>Prompt</a:t>
            </a:r>
            <a:r>
              <a:rPr lang="en-GB" sz="1200">
                <a:solidFill>
                  <a:schemeClr val="lt1"/>
                </a:solidFill>
                <a:latin typeface="Lato"/>
                <a:ea typeface="Lato"/>
                <a:cs typeface="Lato"/>
                <a:sym typeface="Lato"/>
              </a:rPr>
              <a:t> – A prompt  is the input given to an AI model to initiate or guide its generation process.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rgbClr val="A4C2F4"/>
                </a:solidFill>
                <a:latin typeface="Lato"/>
                <a:ea typeface="Lato"/>
                <a:cs typeface="Lato"/>
                <a:sym typeface="Lato"/>
              </a:rPr>
              <a:t>Model </a:t>
            </a:r>
            <a:r>
              <a:rPr lang="en-GB" sz="1200">
                <a:solidFill>
                  <a:schemeClr val="lt1"/>
                </a:solidFill>
                <a:latin typeface="Lato"/>
                <a:ea typeface="Lato"/>
                <a:cs typeface="Lato"/>
                <a:sym typeface="Lato"/>
              </a:rPr>
              <a:t> – </a:t>
            </a:r>
            <a:r>
              <a:rPr lang="en-GB" sz="1200">
                <a:solidFill>
                  <a:schemeClr val="lt1"/>
                </a:solidFill>
              </a:rPr>
              <a:t>Models are the computational structure and algorithms that enable Generative AI to process data, learn patterns, and perform tasks such as generating text, images, or making decisions</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Font typeface="Lato"/>
              <a:buChar char="●"/>
            </a:pPr>
            <a:r>
              <a:rPr lang="en-GB" sz="1200">
                <a:solidFill>
                  <a:srgbClr val="A4C2F4"/>
                </a:solidFill>
                <a:latin typeface="Lato"/>
                <a:ea typeface="Lato"/>
                <a:cs typeface="Lato"/>
                <a:sym typeface="Lato"/>
              </a:rPr>
              <a:t>Root Prompt</a:t>
            </a:r>
            <a:r>
              <a:rPr lang="en-GB" sz="1200">
                <a:solidFill>
                  <a:schemeClr val="lt1"/>
                </a:solidFill>
                <a:latin typeface="Lato"/>
                <a:ea typeface="Lato"/>
                <a:cs typeface="Lato"/>
                <a:sym typeface="Lato"/>
              </a:rPr>
              <a:t> - </a:t>
            </a:r>
            <a:r>
              <a:rPr lang="en-GB" sz="1200">
                <a:solidFill>
                  <a:schemeClr val="lt1"/>
                </a:solidFill>
                <a:latin typeface="Roboto"/>
                <a:ea typeface="Roboto"/>
                <a:cs typeface="Roboto"/>
                <a:sym typeface="Roboto"/>
              </a:rPr>
              <a:t>the initial, foundational instructions or guidance embedded within the model by its developers. These prompts define the model's core behavior, ethical boundaries, and how it should interact with users</a:t>
            </a:r>
            <a:endParaRPr sz="12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I ask ChatGPT…</a:t>
            </a:r>
            <a:endParaRPr/>
          </a:p>
        </p:txBody>
      </p:sp>
      <p:pic>
        <p:nvPicPr>
          <p:cNvPr id="277" name="Google Shape;277;p23"/>
          <p:cNvPicPr preferRelativeResize="0"/>
          <p:nvPr/>
        </p:nvPicPr>
        <p:blipFill>
          <a:blip r:embed="rId3">
            <a:alphaModFix/>
          </a:blip>
          <a:stretch>
            <a:fillRect/>
          </a:stretch>
        </p:blipFill>
        <p:spPr>
          <a:xfrm>
            <a:off x="1109575" y="951825"/>
            <a:ext cx="6730699" cy="400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much do I have to spend?</a:t>
            </a:r>
            <a:endParaRPr/>
          </a:p>
        </p:txBody>
      </p:sp>
      <p:sp>
        <p:nvSpPr>
          <p:cNvPr id="283" name="Google Shape;283;p24"/>
          <p:cNvSpPr txBox="1"/>
          <p:nvPr/>
        </p:nvSpPr>
        <p:spPr>
          <a:xfrm>
            <a:off x="1380775" y="1123400"/>
            <a:ext cx="365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4" name="Google Shape;284;p24"/>
          <p:cNvSpPr txBox="1"/>
          <p:nvPr/>
        </p:nvSpPr>
        <p:spPr>
          <a:xfrm>
            <a:off x="4194675" y="983375"/>
            <a:ext cx="978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800">
                <a:solidFill>
                  <a:schemeClr val="lt1"/>
                </a:solidFill>
                <a:latin typeface="Lato"/>
                <a:ea typeface="Lato"/>
                <a:cs typeface="Lato"/>
                <a:sym typeface="Lato"/>
              </a:rPr>
              <a:t>$0</a:t>
            </a:r>
            <a:endParaRPr sz="5100">
              <a:solidFill>
                <a:schemeClr val="lt1"/>
              </a:solidFill>
              <a:latin typeface="Lato"/>
              <a:ea typeface="Lato"/>
              <a:cs typeface="Lato"/>
              <a:sym typeface="Lato"/>
            </a:endParaRPr>
          </a:p>
        </p:txBody>
      </p:sp>
      <p:pic>
        <p:nvPicPr>
          <p:cNvPr id="285" name="Google Shape;285;p24"/>
          <p:cNvPicPr preferRelativeResize="0"/>
          <p:nvPr/>
        </p:nvPicPr>
        <p:blipFill>
          <a:blip r:embed="rId3">
            <a:alphaModFix/>
          </a:blip>
          <a:stretch>
            <a:fillRect/>
          </a:stretch>
        </p:blipFill>
        <p:spPr>
          <a:xfrm>
            <a:off x="2006600" y="1849875"/>
            <a:ext cx="5354141" cy="262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I need?</a:t>
            </a:r>
            <a:endParaRPr/>
          </a:p>
        </p:txBody>
      </p:sp>
      <p:sp>
        <p:nvSpPr>
          <p:cNvPr id="291" name="Google Shape;291;p25"/>
          <p:cNvSpPr txBox="1"/>
          <p:nvPr/>
        </p:nvSpPr>
        <p:spPr>
          <a:xfrm>
            <a:off x="1380775" y="1123400"/>
            <a:ext cx="365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92" name="Google Shape;292;p25"/>
          <p:cNvSpPr txBox="1"/>
          <p:nvPr/>
        </p:nvSpPr>
        <p:spPr>
          <a:xfrm>
            <a:off x="749900" y="2751250"/>
            <a:ext cx="3782400" cy="12300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None/>
            </a:pPr>
            <a:r>
              <a:rPr b="1" lang="en-GB" sz="4750">
                <a:solidFill>
                  <a:srgbClr val="F9D094"/>
                </a:solidFill>
                <a:highlight>
                  <a:srgbClr val="2E2A24"/>
                </a:highlight>
                <a:uFill>
                  <a:noFill/>
                </a:uFill>
                <a:latin typeface="Roboto"/>
                <a:ea typeface="Roboto"/>
                <a:cs typeface="Roboto"/>
                <a:sym typeface="Roboto"/>
                <a:hlinkClick r:id="rId3">
                  <a:extLst>
                    <a:ext uri="{A12FA001-AC4F-418D-AE19-62706E023703}">
                      <ahyp:hlinkClr val="tx"/>
                    </a:ext>
                  </a:extLst>
                </a:hlinkClick>
              </a:rPr>
              <a:t>Homebrew</a:t>
            </a:r>
            <a:endParaRPr b="1" sz="4750">
              <a:solidFill>
                <a:srgbClr val="F9D094"/>
              </a:solidFill>
              <a:highlight>
                <a:srgbClr val="2E2A24"/>
              </a:highlight>
              <a:latin typeface="Roboto"/>
              <a:ea typeface="Roboto"/>
              <a:cs typeface="Roboto"/>
              <a:sym typeface="Roboto"/>
            </a:endParaRPr>
          </a:p>
          <a:p>
            <a:pPr indent="0" lvl="0" marL="0" rtl="0" algn="ctr">
              <a:lnSpc>
                <a:spcPct val="115000"/>
              </a:lnSpc>
              <a:spcBef>
                <a:spcPts val="500"/>
              </a:spcBef>
              <a:spcAft>
                <a:spcPts val="1100"/>
              </a:spcAft>
              <a:buNone/>
            </a:pPr>
            <a:r>
              <a:rPr b="1" lang="en-GB" sz="1150">
                <a:solidFill>
                  <a:srgbClr val="F9D094"/>
                </a:solidFill>
                <a:highlight>
                  <a:srgbClr val="2E2A24"/>
                </a:highlight>
                <a:latin typeface="Roboto"/>
                <a:ea typeface="Roboto"/>
                <a:cs typeface="Roboto"/>
                <a:sym typeface="Roboto"/>
              </a:rPr>
              <a:t>The Missing Package Manager for macOS (or Linux)</a:t>
            </a:r>
            <a:endParaRPr b="1" sz="1150">
              <a:solidFill>
                <a:srgbClr val="F9D094"/>
              </a:solidFill>
              <a:highlight>
                <a:srgbClr val="2E2A24"/>
              </a:highlight>
              <a:latin typeface="Roboto"/>
              <a:ea typeface="Roboto"/>
              <a:cs typeface="Roboto"/>
              <a:sym typeface="Roboto"/>
            </a:endParaRPr>
          </a:p>
        </p:txBody>
      </p:sp>
      <p:sp>
        <p:nvSpPr>
          <p:cNvPr id="293" name="Google Shape;293;p25"/>
          <p:cNvSpPr txBox="1"/>
          <p:nvPr/>
        </p:nvSpPr>
        <p:spPr>
          <a:xfrm>
            <a:off x="1943450" y="3923900"/>
            <a:ext cx="1395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solidFill>
                  <a:srgbClr val="1976D2"/>
                </a:solidFill>
                <a:latin typeface="Lato"/>
                <a:ea typeface="Lato"/>
                <a:cs typeface="Lato"/>
                <a:sym typeface="Lato"/>
              </a:rPr>
              <a:t>https://brew.sh</a:t>
            </a:r>
            <a:endParaRPr sz="1300" u="sng">
              <a:solidFill>
                <a:srgbClr val="1976D2"/>
              </a:solidFill>
              <a:latin typeface="Lato"/>
              <a:ea typeface="Lato"/>
              <a:cs typeface="Lato"/>
              <a:sym typeface="Lato"/>
            </a:endParaRPr>
          </a:p>
        </p:txBody>
      </p:sp>
      <p:sp>
        <p:nvSpPr>
          <p:cNvPr id="294" name="Google Shape;294;p25"/>
          <p:cNvSpPr txBox="1"/>
          <p:nvPr/>
        </p:nvSpPr>
        <p:spPr>
          <a:xfrm>
            <a:off x="5114575" y="2638875"/>
            <a:ext cx="30000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rgbClr val="E9ECEF"/>
                </a:solidFill>
                <a:highlight>
                  <a:srgbClr val="091016"/>
                </a:highlight>
              </a:rPr>
              <a:t>The Package Manager for Windows</a:t>
            </a:r>
            <a:endParaRPr b="1" sz="2000">
              <a:solidFill>
                <a:srgbClr val="E9ECEF"/>
              </a:solidFill>
              <a:highlight>
                <a:srgbClr val="091016"/>
              </a:highlight>
            </a:endParaRPr>
          </a:p>
          <a:p>
            <a:pPr indent="0" lvl="0" marL="0" rtl="0" algn="ctr">
              <a:lnSpc>
                <a:spcPct val="120000"/>
              </a:lnSpc>
              <a:spcBef>
                <a:spcPts val="1800"/>
              </a:spcBef>
              <a:spcAft>
                <a:spcPts val="0"/>
              </a:spcAft>
              <a:buNone/>
            </a:pPr>
            <a:r>
              <a:rPr lang="en-GB">
                <a:solidFill>
                  <a:srgbClr val="E9ECEF"/>
                </a:solidFill>
                <a:highlight>
                  <a:srgbClr val="091016"/>
                </a:highlight>
              </a:rPr>
              <a:t>Modern Software Automation</a:t>
            </a:r>
            <a:endParaRPr>
              <a:solidFill>
                <a:srgbClr val="E9ECEF"/>
              </a:solidFill>
              <a:highlight>
                <a:srgbClr val="091016"/>
              </a:highlight>
            </a:endParaRPr>
          </a:p>
        </p:txBody>
      </p:sp>
      <p:pic>
        <p:nvPicPr>
          <p:cNvPr id="295" name="Google Shape;295;p25" title="Screenshot 2025-05-20 at 2.52.58 PM.png"/>
          <p:cNvPicPr preferRelativeResize="0"/>
          <p:nvPr/>
        </p:nvPicPr>
        <p:blipFill>
          <a:blip r:embed="rId4">
            <a:alphaModFix/>
          </a:blip>
          <a:stretch>
            <a:fillRect/>
          </a:stretch>
        </p:blipFill>
        <p:spPr>
          <a:xfrm>
            <a:off x="5999775" y="1706789"/>
            <a:ext cx="1309450" cy="893860"/>
          </a:xfrm>
          <a:prstGeom prst="rect">
            <a:avLst/>
          </a:prstGeom>
          <a:noFill/>
          <a:ln>
            <a:noFill/>
          </a:ln>
        </p:spPr>
      </p:pic>
      <p:sp>
        <p:nvSpPr>
          <p:cNvPr id="296" name="Google Shape;296;p25"/>
          <p:cNvSpPr txBox="1"/>
          <p:nvPr/>
        </p:nvSpPr>
        <p:spPr>
          <a:xfrm>
            <a:off x="5555750" y="3923900"/>
            <a:ext cx="2197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solidFill>
                  <a:srgbClr val="1976D2"/>
                </a:solidFill>
                <a:latin typeface="Lato"/>
                <a:ea typeface="Lato"/>
                <a:cs typeface="Lato"/>
                <a:sym typeface="Lato"/>
              </a:rPr>
              <a:t>https://chocolatey.org</a:t>
            </a:r>
            <a:endParaRPr sz="1300" u="sng">
              <a:solidFill>
                <a:srgbClr val="1976D2"/>
              </a:solidFill>
              <a:latin typeface="Lato"/>
              <a:ea typeface="Lato"/>
              <a:cs typeface="Lato"/>
              <a:sym typeface="Lato"/>
            </a:endParaRPr>
          </a:p>
        </p:txBody>
      </p:sp>
      <p:pic>
        <p:nvPicPr>
          <p:cNvPr id="297" name="Google Shape;297;p25" title="Screenshot 2025-05-20 at 2.55.34 PM.png"/>
          <p:cNvPicPr preferRelativeResize="0"/>
          <p:nvPr/>
        </p:nvPicPr>
        <p:blipFill>
          <a:blip r:embed="rId5">
            <a:alphaModFix/>
          </a:blip>
          <a:stretch>
            <a:fillRect/>
          </a:stretch>
        </p:blipFill>
        <p:spPr>
          <a:xfrm>
            <a:off x="1979225" y="1696675"/>
            <a:ext cx="1197795" cy="914100"/>
          </a:xfrm>
          <a:prstGeom prst="rect">
            <a:avLst/>
          </a:prstGeom>
          <a:noFill/>
          <a:ln>
            <a:noFill/>
          </a:ln>
        </p:spPr>
      </p:pic>
      <p:sp>
        <p:nvSpPr>
          <p:cNvPr id="298" name="Google Shape;298;p25"/>
          <p:cNvSpPr txBox="1"/>
          <p:nvPr/>
        </p:nvSpPr>
        <p:spPr>
          <a:xfrm>
            <a:off x="2620900" y="1123400"/>
            <a:ext cx="408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Lato"/>
                <a:ea typeface="Lato"/>
                <a:cs typeface="Lato"/>
                <a:sym typeface="Lato"/>
              </a:rPr>
              <a:t>Automated installation of the software you need</a:t>
            </a:r>
            <a:endParaRPr sz="1300">
              <a:solidFill>
                <a:schemeClr val="lt1"/>
              </a:solidFill>
              <a:latin typeface="Lato"/>
              <a:ea typeface="Lato"/>
              <a:cs typeface="Lato"/>
              <a:sym typeface="Lato"/>
            </a:endParaRPr>
          </a:p>
        </p:txBody>
      </p:sp>
      <p:pic>
        <p:nvPicPr>
          <p:cNvPr id="299" name="Google Shape;299;p25"/>
          <p:cNvPicPr preferRelativeResize="0"/>
          <p:nvPr/>
        </p:nvPicPr>
        <p:blipFill>
          <a:blip r:embed="rId6">
            <a:alphaModFix/>
          </a:blip>
          <a:stretch>
            <a:fillRect/>
          </a:stretch>
        </p:blipFill>
        <p:spPr>
          <a:xfrm>
            <a:off x="2282625" y="4273225"/>
            <a:ext cx="716950" cy="716950"/>
          </a:xfrm>
          <a:prstGeom prst="rect">
            <a:avLst/>
          </a:prstGeom>
          <a:noFill/>
          <a:ln>
            <a:noFill/>
          </a:ln>
        </p:spPr>
      </p:pic>
      <p:pic>
        <p:nvPicPr>
          <p:cNvPr id="300" name="Google Shape;300;p25"/>
          <p:cNvPicPr preferRelativeResize="0"/>
          <p:nvPr/>
        </p:nvPicPr>
        <p:blipFill>
          <a:blip r:embed="rId7">
            <a:alphaModFix/>
          </a:blip>
          <a:stretch>
            <a:fillRect/>
          </a:stretch>
        </p:blipFill>
        <p:spPr>
          <a:xfrm>
            <a:off x="6313812" y="4291013"/>
            <a:ext cx="681375" cy="681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